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82" r:id="rId5"/>
    <p:sldId id="283" r:id="rId6"/>
    <p:sldId id="264" r:id="rId7"/>
    <p:sldId id="284" r:id="rId8"/>
    <p:sldId id="285" r:id="rId9"/>
    <p:sldId id="286" r:id="rId10"/>
    <p:sldId id="287" r:id="rId11"/>
    <p:sldId id="263" r:id="rId12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215013-4B28-9BD6-4328-D50E7A2AA2ED}" v="2" dt="2025-09-05T07:19:16.0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C6215013-4B28-9BD6-4328-D50E7A2AA2ED}"/>
    <pc:docChg chg="modSld">
      <pc:chgData name="Kevin Chege" userId="S::kevogt_outlook.com#ext#@kenyaeducationnetwork.onmicrosoft.com::65a42d38-cc8b-4677-9e65-c5f7305f86c0" providerId="AD" clId="Web-{C6215013-4B28-9BD6-4328-D50E7A2AA2ED}" dt="2025-09-05T07:19:16.072" v="0" actId="20577"/>
      <pc:docMkLst>
        <pc:docMk/>
      </pc:docMkLst>
      <pc:sldChg chg="modSp">
        <pc:chgData name="Kevin Chege" userId="S::kevogt_outlook.com#ext#@kenyaeducationnetwork.onmicrosoft.com::65a42d38-cc8b-4677-9e65-c5f7305f86c0" providerId="AD" clId="Web-{C6215013-4B28-9BD6-4328-D50E7A2AA2ED}" dt="2025-09-05T07:19:16.072" v="0" actId="20577"/>
        <pc:sldMkLst>
          <pc:docMk/>
          <pc:sldMk cId="3530034124" sldId="287"/>
        </pc:sldMkLst>
        <pc:spChg chg="mod">
          <ac:chgData name="Kevin Chege" userId="S::kevogt_outlook.com#ext#@kenyaeducationnetwork.onmicrosoft.com::65a42d38-cc8b-4677-9e65-c5f7305f86c0" providerId="AD" clId="Web-{C6215013-4B28-9BD6-4328-D50E7A2AA2ED}" dt="2025-09-05T07:19:16.072" v="0" actId="20577"/>
          <ac:spMkLst>
            <pc:docMk/>
            <pc:sldMk cId="3530034124" sldId="287"/>
            <ac:spMk id="2" creationId="{B12A155C-F7B8-42D0-4740-08D822DFA8C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05/09/2025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05/09/2025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rmAutofit/>
          </a:bodyPr>
          <a:lstStyle/>
          <a:p>
            <a:pPr algn="ctr"/>
            <a:r>
              <a:rPr lang="en-US" sz="3200" spc="-1" dirty="0">
                <a:ea typeface="+mn-lt"/>
                <a:cs typeface="+mn-lt"/>
              </a:rPr>
              <a:t>Module 5: Monitoring, Logging &amp; Troubleshooting</a:t>
            </a:r>
            <a:endParaRPr lang="en-US" dirty="0"/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785880" y="2133000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br/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67F8AD-6731-5B90-83F4-099C26868E9E}"/>
              </a:ext>
            </a:extLst>
          </p:cNvPr>
          <p:cNvSpPr txBox="1"/>
          <p:nvPr/>
        </p:nvSpPr>
        <p:spPr>
          <a:xfrm>
            <a:off x="1072675" y="927651"/>
            <a:ext cx="6985373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Arial"/>
              </a:rPr>
              <a:t>Learning Objectives</a:t>
            </a:r>
            <a:endParaRPr lang="en-US" sz="2400" b="1" dirty="0"/>
          </a:p>
          <a:p>
            <a:endParaRPr lang="en-US" sz="2400" b="1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Importance of continuously monitoring your IdP</a:t>
            </a:r>
            <a:endParaRPr lang="en-US" sz="24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err="1">
                <a:cs typeface="Arial"/>
              </a:rPr>
              <a:t>FreeRADIUS</a:t>
            </a:r>
            <a:r>
              <a:rPr lang="en-US" sz="2400" dirty="0">
                <a:cs typeface="Arial"/>
              </a:rPr>
              <a:t> logging architecture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How to detect and resolve authentication issues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Tools and tips for proactive troubleshooting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A87C4-9858-EAB2-BAE2-97B173D2C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1B6B8F3D-A199-E1C1-99F8-A3127068531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237B38A8-90FA-758A-ACB8-FD997884C20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9B99B347-8CF1-0083-9E29-40066372639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C6701D83-C200-8DE2-4173-361EA84DBA2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00BB9A-4876-3270-1B8E-3AB7E9FB2097}"/>
              </a:ext>
            </a:extLst>
          </p:cNvPr>
          <p:cNvSpPr txBox="1"/>
          <p:nvPr/>
        </p:nvSpPr>
        <p:spPr>
          <a:xfrm>
            <a:off x="583845" y="927651"/>
            <a:ext cx="7977410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Arial"/>
              </a:rPr>
              <a:t>Where to find Logs?</a:t>
            </a:r>
            <a:endParaRPr lang="en-US" dirty="0"/>
          </a:p>
          <a:p>
            <a:endParaRPr lang="en-US" sz="2400" b="1" dirty="0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 sz="2400" dirty="0">
                <a:latin typeface="Consolas"/>
                <a:ea typeface="+mn-lt"/>
                <a:cs typeface="+mn-lt"/>
              </a:rPr>
              <a:t>/var/log/</a:t>
            </a:r>
            <a:r>
              <a:rPr lang="en-US" sz="2400" dirty="0" err="1">
                <a:latin typeface="Consolas"/>
                <a:ea typeface="+mn-lt"/>
                <a:cs typeface="+mn-lt"/>
              </a:rPr>
              <a:t>freeradius</a:t>
            </a:r>
            <a:r>
              <a:rPr lang="en-US" sz="2400" dirty="0">
                <a:latin typeface="Consolas"/>
                <a:ea typeface="+mn-lt"/>
                <a:cs typeface="+mn-lt"/>
              </a:rPr>
              <a:t>/radius.log</a:t>
            </a:r>
            <a:r>
              <a:rPr lang="en-US" sz="2400" dirty="0">
                <a:ea typeface="+mn-lt"/>
                <a:cs typeface="+mn-lt"/>
              </a:rPr>
              <a:t> – General service logs</a:t>
            </a:r>
          </a:p>
          <a:p>
            <a:pPr>
              <a:buFont typeface="Arial"/>
              <a:buChar char="•"/>
            </a:pPr>
            <a:r>
              <a:rPr lang="en-US" sz="2400" dirty="0">
                <a:latin typeface="Consolas"/>
                <a:ea typeface="+mn-lt"/>
                <a:cs typeface="+mn-lt"/>
              </a:rPr>
              <a:t>/var/log/syslog</a:t>
            </a:r>
            <a:r>
              <a:rPr lang="en-US" sz="2400" dirty="0">
                <a:ea typeface="+mn-lt"/>
                <a:cs typeface="+mn-lt"/>
              </a:rPr>
              <a:t> – System-wide logs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sz="2400" dirty="0">
                <a:latin typeface="Consolas"/>
                <a:cs typeface="Arial"/>
              </a:rPr>
              <a:t>/var/log/</a:t>
            </a:r>
            <a:r>
              <a:rPr lang="en-US" sz="2400" dirty="0" err="1">
                <a:latin typeface="Consolas"/>
                <a:cs typeface="Arial"/>
              </a:rPr>
              <a:t>freeradius</a:t>
            </a:r>
            <a:r>
              <a:rPr lang="en-US" sz="2400" dirty="0">
                <a:latin typeface="Consolas"/>
                <a:cs typeface="Arial"/>
              </a:rPr>
              <a:t>/</a:t>
            </a:r>
            <a:r>
              <a:rPr lang="en-US" sz="2400" dirty="0" err="1">
                <a:latin typeface="Consolas"/>
                <a:cs typeface="Arial"/>
              </a:rPr>
              <a:t>radacct</a:t>
            </a:r>
            <a:r>
              <a:rPr lang="en-US" sz="2400" dirty="0">
                <a:latin typeface="Consolas"/>
                <a:cs typeface="Arial"/>
              </a:rPr>
              <a:t>/</a:t>
            </a:r>
            <a:r>
              <a:rPr lang="en-US" sz="2400" dirty="0">
                <a:ea typeface="+mn-lt"/>
                <a:cs typeface="+mn-lt"/>
              </a:rPr>
              <a:t> – Accounting logs (per NAS)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sz="2400" dirty="0">
                <a:latin typeface="Consolas"/>
                <a:cs typeface="Arial"/>
              </a:rPr>
              <a:t>/</a:t>
            </a:r>
            <a:r>
              <a:rPr lang="en-US" sz="2400" dirty="0" err="1">
                <a:latin typeface="Consolas"/>
                <a:cs typeface="Arial"/>
              </a:rPr>
              <a:t>etc</a:t>
            </a:r>
            <a:r>
              <a:rPr lang="en-US" sz="2400" dirty="0">
                <a:latin typeface="Consolas"/>
                <a:cs typeface="Arial"/>
              </a:rPr>
              <a:t>/</a:t>
            </a:r>
            <a:r>
              <a:rPr lang="en-US" sz="2400" dirty="0" err="1">
                <a:latin typeface="Consolas"/>
                <a:cs typeface="Arial"/>
              </a:rPr>
              <a:t>freeradius</a:t>
            </a:r>
            <a:r>
              <a:rPr lang="en-US" sz="2400" dirty="0">
                <a:latin typeface="Consolas"/>
                <a:cs typeface="Arial"/>
              </a:rPr>
              <a:t>/3.0/</a:t>
            </a:r>
            <a:r>
              <a:rPr lang="en-US" sz="2400" dirty="0" err="1">
                <a:latin typeface="Consolas"/>
                <a:cs typeface="Arial"/>
              </a:rPr>
              <a:t>logdir</a:t>
            </a:r>
            <a:r>
              <a:rPr lang="en-US" sz="2400" dirty="0">
                <a:ea typeface="+mn-lt"/>
                <a:cs typeface="+mn-lt"/>
              </a:rPr>
              <a:t> – Log directory (can be configured)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13545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B1A58-1543-3FF3-7E77-D2503FA0B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DB970608-B686-DF6A-0E96-975D66349C0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0422C609-D518-7C16-8240-325E86C6AA8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DEE35769-60B9-0400-5DA8-C24C8A05CAF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163345BF-25AC-024F-0741-F1C40738E63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BF69E1-9920-BA51-1C4A-45086CF749E8}"/>
              </a:ext>
            </a:extLst>
          </p:cNvPr>
          <p:cNvSpPr txBox="1"/>
          <p:nvPr/>
        </p:nvSpPr>
        <p:spPr>
          <a:xfrm>
            <a:off x="583845" y="927651"/>
            <a:ext cx="7977410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Arial"/>
              </a:rPr>
              <a:t>Running </a:t>
            </a:r>
            <a:r>
              <a:rPr lang="en-US" sz="2400" b="1" err="1">
                <a:cs typeface="Arial"/>
              </a:rPr>
              <a:t>FreeRADIUS</a:t>
            </a:r>
            <a:r>
              <a:rPr lang="en-US" sz="2400" b="1" dirty="0">
                <a:cs typeface="Arial"/>
              </a:rPr>
              <a:t> in Debug Mode</a:t>
            </a:r>
          </a:p>
          <a:p>
            <a:endParaRPr lang="en-US" sz="2400" b="1" dirty="0">
              <a:ea typeface="+mn-lt"/>
              <a:cs typeface="+mn-lt"/>
            </a:endParaRPr>
          </a:p>
          <a:p>
            <a:r>
              <a:rPr lang="en-US" sz="2400" dirty="0">
                <a:ea typeface="+mn-lt"/>
                <a:cs typeface="+mn-lt"/>
              </a:rPr>
              <a:t>Debugging with </a:t>
            </a:r>
            <a:r>
              <a:rPr lang="en-US" sz="2400" dirty="0" err="1">
                <a:latin typeface="Consolas"/>
                <a:ea typeface="+mn-lt"/>
                <a:cs typeface="+mn-lt"/>
              </a:rPr>
              <a:t>freeradius</a:t>
            </a:r>
            <a:r>
              <a:rPr lang="en-US" sz="2400" dirty="0">
                <a:latin typeface="Consolas"/>
                <a:ea typeface="+mn-lt"/>
                <a:cs typeface="+mn-lt"/>
              </a:rPr>
              <a:t> -X</a:t>
            </a:r>
            <a:endParaRPr lang="en-US" dirty="0"/>
          </a:p>
          <a:p>
            <a:endParaRPr lang="en-US" sz="2400" b="1" dirty="0">
              <a:latin typeface="Arial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Starts </a:t>
            </a:r>
            <a:r>
              <a:rPr lang="en-US" sz="2400" dirty="0" err="1">
                <a:ea typeface="+mn-lt"/>
                <a:cs typeface="+mn-lt"/>
              </a:rPr>
              <a:t>FreeRADIUS</a:t>
            </a:r>
            <a:r>
              <a:rPr lang="en-US" sz="2400" dirty="0">
                <a:ea typeface="+mn-lt"/>
                <a:cs typeface="+mn-lt"/>
              </a:rPr>
              <a:t> in foreground with verbose output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Live view of:</a:t>
            </a:r>
            <a:endParaRPr lang="en-US" dirty="0"/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Packet reception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User lookup</a:t>
            </a:r>
            <a:endParaRPr lang="en-US" dirty="0"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Module processing (e.g., EAP, SQL, LDAP)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Final response (Access-Accept/Reject)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Best tool for deep diagnostics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endParaRPr lang="en-US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504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5FEE4-AD54-D44A-7BC7-848CD2621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6ABB3BEC-421B-5C00-E7AB-9854BBEEA44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D5FB75A0-F8C2-BF1E-83FF-57F47BFDA50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BFA055FD-A6F2-DFE8-ABF9-28930145845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E04C0200-44C6-A670-81F4-4DED963487D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CCE123-6635-E732-5DCC-2486F03FEC26}"/>
              </a:ext>
            </a:extLst>
          </p:cNvPr>
          <p:cNvSpPr txBox="1"/>
          <p:nvPr/>
        </p:nvSpPr>
        <p:spPr>
          <a:xfrm>
            <a:off x="567385" y="721993"/>
            <a:ext cx="8005270" cy="60016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Common Failure Scenarios in </a:t>
            </a:r>
            <a:r>
              <a:rPr lang="en-US" sz="2400" b="1" dirty="0" err="1"/>
              <a:t>eduroam</a:t>
            </a:r>
            <a:r>
              <a:rPr lang="en-US" sz="2400" b="1" dirty="0"/>
              <a:t> IdP</a:t>
            </a:r>
            <a:endParaRPr lang="en-US" sz="2400" b="1" dirty="0" err="1"/>
          </a:p>
          <a:p>
            <a:endParaRPr lang="en-US" sz="2400" b="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Wrong EAP method</a:t>
            </a: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Client</a:t>
            </a:r>
            <a:r>
              <a:rPr lang="en-US" sz="2400" dirty="0">
                <a:cs typeface="Arial"/>
              </a:rPr>
              <a:t> configured with unsupported method (</a:t>
            </a:r>
            <a:r>
              <a:rPr lang="en-US" sz="2400" dirty="0" err="1">
                <a:cs typeface="Arial"/>
              </a:rPr>
              <a:t>eg</a:t>
            </a:r>
            <a:r>
              <a:rPr lang="en-US" sz="2400" dirty="0">
                <a:cs typeface="Arial"/>
              </a:rPr>
              <a:t> EAP-FAST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User not found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400" dirty="0">
                <a:cs typeface="Arial"/>
              </a:rPr>
              <a:t>No match in LDAP/SQL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400" dirty="0">
                <a:cs typeface="Arial"/>
              </a:rPr>
              <a:t>Mistyped username or realm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Invalid Certificates 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400" dirty="0">
                <a:cs typeface="Arial"/>
              </a:rPr>
              <a:t>Expired or untrusted CA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Proxy Misconfiguration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400" dirty="0">
                <a:cs typeface="Arial"/>
              </a:rPr>
              <a:t>Realm not routed correctly in </a:t>
            </a:r>
            <a:r>
              <a:rPr lang="en-US" sz="2400" err="1">
                <a:latin typeface="Consolas"/>
                <a:cs typeface="Arial"/>
              </a:rPr>
              <a:t>proxy.conf</a:t>
            </a:r>
            <a:endParaRPr lang="en-US" sz="2400">
              <a:latin typeface="Consolas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Arial"/>
              </a:rPr>
              <a:t>Secrets mismatch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400" err="1">
                <a:latin typeface="Consolas"/>
                <a:cs typeface="Arial"/>
              </a:rPr>
              <a:t>clients.conf</a:t>
            </a:r>
            <a:r>
              <a:rPr lang="en-US" sz="2400" dirty="0">
                <a:cs typeface="Arial"/>
              </a:rPr>
              <a:t> shared secret doesn’t match NAS</a:t>
            </a:r>
          </a:p>
          <a:p>
            <a:pPr marL="742950" lvl="1" indent="-285750">
              <a:buFont typeface="Courier New"/>
              <a:buChar char="o"/>
            </a:pPr>
            <a:endParaRPr lang="en-US" sz="2400" dirty="0">
              <a:cs typeface="Arial"/>
            </a:endParaRP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83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672A3-6795-D3BA-1AF3-9B3CD0153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15091042-399B-6504-77A7-93F904F476C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547AC83A-75E8-82F2-D26A-54DE7595227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4847E454-5FF4-1BE0-C274-F595631B896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CBA0BBD9-B48D-9C62-8267-0F0CBD7410E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DC443E-5529-4A2B-2B9F-265BEB89313C}"/>
              </a:ext>
            </a:extLst>
          </p:cNvPr>
          <p:cNvSpPr txBox="1"/>
          <p:nvPr/>
        </p:nvSpPr>
        <p:spPr>
          <a:xfrm>
            <a:off x="567385" y="721993"/>
            <a:ext cx="8005270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Interpreting </a:t>
            </a:r>
            <a:r>
              <a:rPr lang="en-US" sz="2400" b="1" err="1">
                <a:latin typeface="Consolas"/>
              </a:rPr>
              <a:t>freeradius</a:t>
            </a:r>
            <a:r>
              <a:rPr lang="en-US" sz="2400" b="1" dirty="0">
                <a:latin typeface="Consolas"/>
              </a:rPr>
              <a:t> –X</a:t>
            </a:r>
            <a:r>
              <a:rPr lang="en-US" sz="2400" b="1" dirty="0"/>
              <a:t> Output</a:t>
            </a:r>
            <a:endParaRPr lang="en-US" dirty="0"/>
          </a:p>
          <a:p>
            <a:endParaRPr lang="en-US" sz="2400" b="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Look for:</a:t>
            </a:r>
            <a:endParaRPr lang="en-US" dirty="0">
              <a:latin typeface="Arial"/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latin typeface="Consolas"/>
                <a:ea typeface="+mn-lt"/>
                <a:cs typeface="+mn-lt"/>
              </a:rPr>
              <a:t>Received</a:t>
            </a:r>
            <a:r>
              <a:rPr lang="en-US" sz="2400" dirty="0">
                <a:latin typeface="Consolas"/>
                <a:cs typeface="Arial"/>
              </a:rPr>
              <a:t> Access-Request</a:t>
            </a:r>
            <a:endParaRPr lang="en-US" dirty="0">
              <a:latin typeface="Consolas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latin typeface="Consolas"/>
                <a:cs typeface="Arial"/>
              </a:rPr>
              <a:t>Found User</a:t>
            </a:r>
            <a:r>
              <a:rPr lang="en-US" sz="2400" dirty="0">
                <a:ea typeface="+mn-lt"/>
                <a:cs typeface="+mn-lt"/>
              </a:rPr>
              <a:t> or </a:t>
            </a:r>
            <a:r>
              <a:rPr lang="en-US" sz="2400" dirty="0" err="1">
                <a:latin typeface="Consolas"/>
                <a:cs typeface="Arial"/>
              </a:rPr>
              <a:t>rlm_sql</a:t>
            </a:r>
            <a:r>
              <a:rPr lang="en-US" sz="2400" dirty="0">
                <a:latin typeface="Consolas"/>
                <a:cs typeface="Arial"/>
              </a:rPr>
              <a:t> (</a:t>
            </a:r>
            <a:r>
              <a:rPr lang="en-US" sz="2400" dirty="0" err="1">
                <a:latin typeface="Consolas"/>
                <a:cs typeface="Arial"/>
              </a:rPr>
              <a:t>sql</a:t>
            </a:r>
            <a:r>
              <a:rPr lang="en-US" sz="2400" dirty="0">
                <a:latin typeface="Consolas"/>
                <a:cs typeface="Arial"/>
              </a:rPr>
              <a:t>): User found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 err="1">
                <a:latin typeface="Consolas"/>
                <a:cs typeface="Arial"/>
              </a:rPr>
              <a:t>rlm_eap</a:t>
            </a:r>
            <a:r>
              <a:rPr lang="en-US" sz="2400" dirty="0">
                <a:latin typeface="Consolas"/>
                <a:cs typeface="Arial"/>
              </a:rPr>
              <a:t>: Request found, released from the list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latin typeface="Consolas"/>
                <a:cs typeface="Arial"/>
              </a:rPr>
              <a:t>Login OK</a:t>
            </a:r>
            <a:r>
              <a:rPr lang="en-US" sz="2400" dirty="0">
                <a:ea typeface="+mn-lt"/>
                <a:cs typeface="+mn-lt"/>
              </a:rPr>
              <a:t> vs </a:t>
            </a:r>
            <a:r>
              <a:rPr lang="en-US" sz="2400" dirty="0">
                <a:latin typeface="Consolas"/>
                <a:cs typeface="Arial"/>
              </a:rPr>
              <a:t>Access-Reject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Common error messages: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 err="1">
                <a:latin typeface="Consolas"/>
                <a:cs typeface="Arial"/>
              </a:rPr>
              <a:t>rlm_sql</a:t>
            </a:r>
            <a:r>
              <a:rPr lang="en-US" sz="2400" dirty="0">
                <a:latin typeface="Consolas"/>
                <a:cs typeface="Arial"/>
              </a:rPr>
              <a:t>: No matching entry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 err="1">
                <a:latin typeface="Consolas"/>
                <a:cs typeface="Arial"/>
              </a:rPr>
              <a:t>rlm_eap</a:t>
            </a:r>
            <a:r>
              <a:rPr lang="en-US" sz="2400" dirty="0">
                <a:latin typeface="Consolas"/>
                <a:cs typeface="Arial"/>
              </a:rPr>
              <a:t>: SSL error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latin typeface="Consolas"/>
                <a:cs typeface="Arial"/>
              </a:rPr>
              <a:t>Invalid user or password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 sz="2400" dirty="0">
              <a:cs typeface="Arial"/>
            </a:endParaRP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0943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4539B-E800-485A-9846-F523661EF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DFD96808-F7A4-CB60-6A15-B4A22FDBE7D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C3C9EBCA-D095-1CE3-7D4C-72821D208E9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ACF8CFFB-1711-AB22-48A1-B7DCFB6B8AE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26D01876-C21C-30E5-034D-6DBC88F156B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28B016-8340-55D3-2D73-C7D5AC6AC0C8}"/>
              </a:ext>
            </a:extLst>
          </p:cNvPr>
          <p:cNvSpPr txBox="1"/>
          <p:nvPr/>
        </p:nvSpPr>
        <p:spPr>
          <a:xfrm>
            <a:off x="567385" y="721993"/>
            <a:ext cx="8005270" cy="60016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Monitoring Tools</a:t>
            </a:r>
            <a:endParaRPr lang="en-US" dirty="0"/>
          </a:p>
          <a:p>
            <a:endParaRPr lang="en-US" sz="2400" b="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err="1">
                <a:ea typeface="+mn-lt"/>
                <a:cs typeface="+mn-lt"/>
              </a:rPr>
              <a:t>daloRADIUS</a:t>
            </a:r>
            <a:r>
              <a:rPr lang="en-US" sz="2400" dirty="0">
                <a:ea typeface="+mn-lt"/>
                <a:cs typeface="+mn-lt"/>
              </a:rPr>
              <a:t> Dashboard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Web interface for session/accounting logs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Log aggregation (</a:t>
            </a:r>
            <a:r>
              <a:rPr lang="en-US" sz="2400" dirty="0" err="1">
                <a:ea typeface="+mn-lt"/>
                <a:cs typeface="+mn-lt"/>
              </a:rPr>
              <a:t>rsyslog</a:t>
            </a:r>
            <a:r>
              <a:rPr lang="en-US" sz="2400" dirty="0">
                <a:ea typeface="+mn-lt"/>
                <a:cs typeface="+mn-lt"/>
              </a:rPr>
              <a:t>, syslog-ng)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Prometheus + Grafana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For visual metrics (custom setup required)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endParaRPr lang="en-US" sz="240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SNMP support</a:t>
            </a:r>
            <a:endParaRPr lang="en-US" dirty="0">
              <a:ea typeface="+mn-lt"/>
              <a:cs typeface="+mn-lt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ea typeface="+mn-lt"/>
                <a:cs typeface="+mn-lt"/>
              </a:rPr>
              <a:t>Via </a:t>
            </a:r>
            <a:r>
              <a:rPr lang="en-US" sz="2400" dirty="0" err="1">
                <a:latin typeface="Consolas"/>
                <a:cs typeface="Arial"/>
              </a:rPr>
              <a:t>snmp.conf</a:t>
            </a:r>
            <a:r>
              <a:rPr lang="en-US" sz="2400" dirty="0">
                <a:ea typeface="+mn-lt"/>
                <a:cs typeface="+mn-lt"/>
              </a:rPr>
              <a:t> for </a:t>
            </a:r>
            <a:r>
              <a:rPr lang="en-US" sz="2400" dirty="0" err="1">
                <a:ea typeface="+mn-lt"/>
                <a:cs typeface="+mn-lt"/>
              </a:rPr>
              <a:t>FreeRADIUS</a:t>
            </a:r>
            <a:r>
              <a:rPr lang="en-US" sz="2400" dirty="0">
                <a:ea typeface="+mn-lt"/>
                <a:cs typeface="+mn-lt"/>
              </a:rPr>
              <a:t> statistics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 sz="2400" dirty="0">
              <a:cs typeface="Arial"/>
            </a:endParaRP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403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7E812-3C63-B266-55BD-41EEC0AB5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890F4EA5-2C3F-EACF-FEB1-1E95E032CF8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0597FE85-5A63-27B9-0BD1-A8FF107E7AE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93A193FA-26D6-A08C-6495-E89DFAFEEB1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86569A8C-55C4-0BDE-AD1F-8B69B342D17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31E69C-7596-5484-F948-26CC6D10A203}"/>
              </a:ext>
            </a:extLst>
          </p:cNvPr>
          <p:cNvSpPr txBox="1"/>
          <p:nvPr/>
        </p:nvSpPr>
        <p:spPr>
          <a:xfrm>
            <a:off x="567385" y="721993"/>
            <a:ext cx="800527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ea typeface="+mn-lt"/>
                <a:cs typeface="+mn-lt"/>
              </a:rPr>
              <a:t>Troubleshooting &amp; Monitoring Best Practices</a:t>
            </a:r>
            <a:endParaRPr lang="en-US" dirty="0"/>
          </a:p>
          <a:p>
            <a:endParaRPr lang="en-US" sz="2400" b="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Always test with </a:t>
            </a:r>
            <a:r>
              <a:rPr lang="en-US" sz="2400" dirty="0" err="1">
                <a:ea typeface="+mn-lt"/>
                <a:cs typeface="+mn-lt"/>
              </a:rPr>
              <a:t>radtest</a:t>
            </a:r>
            <a:r>
              <a:rPr lang="en-US" sz="2400" dirty="0">
                <a:ea typeface="+mn-lt"/>
                <a:cs typeface="+mn-lt"/>
              </a:rPr>
              <a:t> before going live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Enable detailed logging temporarily (e.g., </a:t>
            </a:r>
            <a:r>
              <a:rPr lang="en-US" sz="2400" dirty="0">
                <a:latin typeface="Arial"/>
                <a:ea typeface="+mn-lt"/>
                <a:cs typeface="+mn-lt"/>
              </a:rPr>
              <a:t>auth = yes</a:t>
            </a:r>
            <a:r>
              <a:rPr lang="en-US" sz="2400" dirty="0">
                <a:ea typeface="+mn-lt"/>
                <a:cs typeface="+mn-lt"/>
              </a:rPr>
              <a:t>)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Rotate and archive logs (</a:t>
            </a:r>
            <a:r>
              <a:rPr lang="en-US" sz="2400" dirty="0" err="1">
                <a:ea typeface="+mn-lt"/>
                <a:cs typeface="+mn-lt"/>
              </a:rPr>
              <a:t>logrotate</a:t>
            </a:r>
            <a:r>
              <a:rPr lang="en-US" sz="2400" dirty="0">
                <a:ea typeface="+mn-lt"/>
                <a:cs typeface="+mn-lt"/>
              </a:rPr>
              <a:t>)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cs typeface="Arial"/>
              </a:rPr>
              <a:t>Periodically test with real </a:t>
            </a:r>
            <a:r>
              <a:rPr lang="en-US" sz="2400" dirty="0" err="1">
                <a:cs typeface="Arial"/>
              </a:rPr>
              <a:t>eduroam</a:t>
            </a:r>
            <a:r>
              <a:rPr lang="en-US" sz="2400" dirty="0">
                <a:ea typeface="+mn-lt"/>
                <a:cs typeface="+mn-lt"/>
              </a:rPr>
              <a:t> clients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Arial"/>
                <a:cs typeface="Arial"/>
              </a:rPr>
              <a:t>Keep </a:t>
            </a:r>
            <a:r>
              <a:rPr lang="en-US" sz="2400" dirty="0">
                <a:cs typeface="Arial"/>
              </a:rPr>
              <a:t>certificates and CRLs up to date</a:t>
            </a:r>
            <a:endParaRPr lang="en-US" dirty="0"/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 sz="2400" dirty="0">
              <a:cs typeface="Arial"/>
            </a:endParaRP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131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047B3-7223-EFCE-C859-286429A00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64691923-3A5A-828A-DA3C-3DE060AEA93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ECB86568-A9E7-ABDE-B803-B3DD35487F1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AC1CADF9-E821-8261-EE9B-67A5C1CB881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8BD7E977-C914-EEF6-6936-7CE5F3D89DF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2A155C-F7B8-42D0-4740-08D822DFA8C4}"/>
              </a:ext>
            </a:extLst>
          </p:cNvPr>
          <p:cNvSpPr txBox="1"/>
          <p:nvPr/>
        </p:nvSpPr>
        <p:spPr>
          <a:xfrm>
            <a:off x="567385" y="721993"/>
            <a:ext cx="800527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ea typeface="+mn-lt"/>
                <a:cs typeface="+mn-lt"/>
              </a:rPr>
              <a:t>What We Covered</a:t>
            </a:r>
            <a:endParaRPr lang="en-US" dirty="0"/>
          </a:p>
          <a:p>
            <a:endParaRPr lang="en-US" sz="2400" b="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Where to find </a:t>
            </a:r>
            <a:r>
              <a:rPr lang="en-US" sz="2400" dirty="0" err="1">
                <a:ea typeface="+mn-lt"/>
                <a:cs typeface="+mn-lt"/>
              </a:rPr>
              <a:t>FreeRADIUS</a:t>
            </a:r>
            <a:r>
              <a:rPr lang="en-US" sz="2400" dirty="0">
                <a:ea typeface="+mn-lt"/>
                <a:cs typeface="+mn-lt"/>
              </a:rPr>
              <a:t> logs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Using debug mode for root cause analysis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Common failure points in </a:t>
            </a:r>
            <a:r>
              <a:rPr lang="en-US" sz="2400" dirty="0" err="1">
                <a:ea typeface="+mn-lt"/>
                <a:cs typeface="+mn-lt"/>
              </a:rPr>
              <a:t>eduroam</a:t>
            </a:r>
            <a:r>
              <a:rPr lang="en-US" sz="2400" dirty="0">
                <a:ea typeface="+mn-lt"/>
                <a:cs typeface="+mn-lt"/>
              </a:rPr>
              <a:t> context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Recommended monitoring tools and practices </a:t>
            </a:r>
            <a:endParaRPr lang="en-US" dirty="0"/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 sz="2400" dirty="0">
              <a:cs typeface="Arial"/>
            </a:endParaRP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0034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(4:3)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revision>156</cp:revision>
  <dcterms:created xsi:type="dcterms:W3CDTF">2014-09-16T18:56:59Z</dcterms:created>
  <dcterms:modified xsi:type="dcterms:W3CDTF">2025-09-05T07:19:16Z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